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17827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SMS Spam Filter Classifier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61748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Building an Efficient Text Classification Model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23946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247084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222796"/>
            <a:ext cx="29794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Kacem Benbrahim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94397" y="3534370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Thank You!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199" y="433970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Any questions or feedback are highly appreciated 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3316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3592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Overview: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5964555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project focuses on creating a classifier to automatically distinguish between spam and legitimate (ham) messages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2383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2565" y="563880"/>
            <a:ext cx="4434840" cy="497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17"/>
              </a:lnSpc>
              <a:buNone/>
            </a:pPr>
            <a:r>
              <a:rPr lang="en-US" sz="3134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1-Project Components</a:t>
            </a:r>
            <a:endParaRPr lang="en-US" sz="3134" dirty="0"/>
          </a:p>
        </p:txBody>
      </p:sp>
      <p:sp>
        <p:nvSpPr>
          <p:cNvPr id="6" name="Text 3"/>
          <p:cNvSpPr/>
          <p:nvPr/>
        </p:nvSpPr>
        <p:spPr>
          <a:xfrm>
            <a:off x="6232565" y="1285161"/>
            <a:ext cx="7651671" cy="3182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07"/>
              </a:lnSpc>
              <a:buNone/>
            </a:pPr>
            <a:r>
              <a:rPr lang="en-US" sz="156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 Data Loading and Preprocessing:</a:t>
            </a:r>
            <a:endParaRPr lang="en-US" sz="1567" dirty="0"/>
          </a:p>
        </p:txBody>
      </p:sp>
      <p:sp>
        <p:nvSpPr>
          <p:cNvPr id="7" name="Text 4"/>
          <p:cNvSpPr/>
          <p:nvPr/>
        </p:nvSpPr>
        <p:spPr>
          <a:xfrm>
            <a:off x="6550819" y="1827252"/>
            <a:ext cx="7333417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07"/>
              </a:lnSpc>
              <a:buSzPct val="100000"/>
              <a:buChar char="•"/>
            </a:pPr>
            <a:r>
              <a:rPr lang="en-US" sz="156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Utilized </a:t>
            </a:r>
            <a:pPr algn="l" indent="0" marL="0">
              <a:lnSpc>
                <a:spcPts val="2507"/>
              </a:lnSpc>
              <a:buNone/>
            </a:pPr>
            <a:r>
              <a:rPr lang="en-US" sz="1567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507"/>
              </a:lnSpc>
              <a:buNone/>
            </a:pPr>
            <a:r>
              <a:rPr lang="en-US" sz="156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 load the SMS dataset</a:t>
            </a:r>
            <a:endParaRPr lang="en-US" sz="1567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65" y="2392204"/>
            <a:ext cx="4278154" cy="15825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50819" y="4198620"/>
            <a:ext cx="7333417" cy="682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507"/>
              </a:lnSpc>
              <a:buSzPct val="100000"/>
              <a:buChar char="•"/>
            </a:pPr>
            <a:r>
              <a:rPr lang="en-US" sz="1567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Removed unnecessary columns: </a:t>
            </a:r>
            <a:pPr algn="l" indent="0" marL="0">
              <a:lnSpc>
                <a:spcPts val="2507"/>
              </a:lnSpc>
              <a:buNone/>
            </a:pPr>
            <a:r>
              <a:rPr lang="en-US" sz="1567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df.drop(['Unnamed: 2', 'Unnamed: 3', 'Unnamed: 4'], axis=1, inplace=True)</a:t>
            </a:r>
            <a:endParaRPr lang="en-US" sz="1567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5" y="5104686"/>
            <a:ext cx="3791664" cy="2560915"/>
          </a:xfrm>
          <a:prstGeom prst="rect">
            <a:avLst/>
          </a:prstGeom>
        </p:spPr>
      </p:pic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026247"/>
          </a:xfrm>
          <a:prstGeom prst="rect">
            <a:avLst/>
          </a:prstGeom>
          <a:solidFill>
            <a:srgbClr val="080E26"/>
          </a:solidFill>
          <a:ln w="9644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90262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7967" y="427673"/>
            <a:ext cx="27889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2-Model Selection</a:t>
            </a:r>
            <a:endParaRPr lang="en-US" sz="2449" dirty="0"/>
          </a:p>
        </p:txBody>
      </p:sp>
      <p:sp>
        <p:nvSpPr>
          <p:cNvPr id="6" name="Text 3"/>
          <p:cNvSpPr/>
          <p:nvPr/>
        </p:nvSpPr>
        <p:spPr>
          <a:xfrm>
            <a:off x="877967" y="99143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a-Machine Learning Models: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1126688" y="1415058"/>
            <a:ext cx="7139345" cy="558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Imported classifiers from scikit-learn: 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sklearn.naive_bayes import *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sklearn.ensemble import *</a:t>
            </a:r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22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67" y="2148364"/>
            <a:ext cx="4821674" cy="15248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77967" y="384810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list of various classifiers we are going to use</a:t>
            </a:r>
            <a:endParaRPr lang="en-US" sz="1225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67" y="4271724"/>
            <a:ext cx="3274933" cy="24322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77967" y="687883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list of various vectorizers we are going to use</a:t>
            </a:r>
            <a:endParaRPr lang="en-US" sz="1225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7" y="7302460"/>
            <a:ext cx="2860119" cy="1296114"/>
          </a:xfrm>
          <a:prstGeom prst="rect">
            <a:avLst/>
          </a:prstGeom>
        </p:spPr>
      </p:pic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98828"/>
            <a:ext cx="384810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3-Model Training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199" y="190416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a-Training the Classifier: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250948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Split data into training and test sets.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3114794"/>
            <a:ext cx="5419130" cy="14092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3199" y="477393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b-Chose the best-performing classifier and trained it.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5379244"/>
            <a:ext cx="7477601" cy="1751409"/>
          </a:xfrm>
          <a:prstGeom prst="rect">
            <a:avLst/>
          </a:prstGeom>
        </p:spPr>
      </p:pic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15256"/>
          </a:xfrm>
          <a:prstGeom prst="rect">
            <a:avLst/>
          </a:prstGeom>
          <a:solidFill>
            <a:srgbClr val="080E26"/>
          </a:solidFill>
          <a:ln w="1262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715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2595" y="559237"/>
            <a:ext cx="3528060" cy="508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03"/>
              </a:lnSpc>
              <a:buNone/>
            </a:pPr>
            <a:r>
              <a:rPr lang="en-US" sz="3203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Evaluation</a:t>
            </a:r>
            <a:endParaRPr lang="en-US" sz="3203" dirty="0"/>
          </a:p>
        </p:txBody>
      </p:sp>
      <p:sp>
        <p:nvSpPr>
          <p:cNvPr id="6" name="Text 3"/>
          <p:cNvSpPr/>
          <p:nvPr/>
        </p:nvSpPr>
        <p:spPr>
          <a:xfrm>
            <a:off x="762595" y="1296353"/>
            <a:ext cx="7618809" cy="325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2"/>
              </a:lnSpc>
              <a:buNone/>
            </a:pPr>
            <a:r>
              <a:rPr lang="en-US" sz="1601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Performance Evaluation:</a:t>
            </a:r>
            <a:endParaRPr lang="en-US" sz="1601" dirty="0"/>
          </a:p>
        </p:txBody>
      </p:sp>
      <p:sp>
        <p:nvSpPr>
          <p:cNvPr id="7" name="Text 4"/>
          <p:cNvSpPr/>
          <p:nvPr/>
        </p:nvSpPr>
        <p:spPr>
          <a:xfrm>
            <a:off x="1087874" y="1850350"/>
            <a:ext cx="7293531" cy="681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562"/>
              </a:lnSpc>
              <a:buSzPct val="100000"/>
              <a:buChar char="•"/>
            </a:pPr>
            <a:r>
              <a:rPr lang="en-US" sz="160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Created a function (</a:t>
            </a:r>
            <a:pPr algn="l" indent="0" marL="0">
              <a:lnSpc>
                <a:spcPts val="2562"/>
              </a:lnSpc>
              <a:buNone/>
            </a:pPr>
            <a:r>
              <a:rPr lang="en-US" sz="1601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perform</a:t>
            </a:r>
            <a:pPr algn="l" indent="0" marL="0">
              <a:lnSpc>
                <a:spcPts val="2562"/>
              </a:lnSpc>
              <a:buNone/>
            </a:pPr>
            <a:r>
              <a:rPr lang="en-US" sz="160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) to evaluate various combinations of classifiers and vectorizers.</a:t>
            </a:r>
            <a:endParaRPr lang="en-US" sz="1601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95" y="2760107"/>
            <a:ext cx="7618809" cy="48419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2595" y="7830741"/>
            <a:ext cx="7618809" cy="325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2"/>
              </a:lnSpc>
              <a:buNone/>
            </a:pPr>
            <a:endParaRPr lang="en-US" sz="1601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686633"/>
            <a:ext cx="497586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Flask Web Application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199" y="149197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Building the Web App: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209728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Created a Flask app with routes ('/' and '/predict').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2702600"/>
            <a:ext cx="7477601" cy="2532817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5485328"/>
            <a:ext cx="7477601" cy="2057638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48326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Results</a:t>
            </a:r>
            <a:endParaRPr lang="en-US" sz="3499" dirty="0"/>
          </a:p>
        </p:txBody>
      </p:sp>
      <p:sp>
        <p:nvSpPr>
          <p:cNvPr id="6" name="Text 3"/>
          <p:cNvSpPr/>
          <p:nvPr/>
        </p:nvSpPr>
        <p:spPr>
          <a:xfrm>
            <a:off x="833199" y="265366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Prediction Results: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3258979"/>
            <a:ext cx="7477601" cy="3122176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4105334"/>
          </a:xfrm>
          <a:prstGeom prst="rect">
            <a:avLst/>
          </a:prstGeom>
          <a:solidFill>
            <a:srgbClr val="080E26"/>
          </a:solidFill>
          <a:ln w="96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21167" y="427673"/>
            <a:ext cx="248852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2449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App Interface</a:t>
            </a:r>
            <a:endParaRPr lang="en-US" sz="2449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1167" y="1127522"/>
            <a:ext cx="7388066" cy="615398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167" y="7456408"/>
            <a:ext cx="5852160" cy="3207901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0839212"/>
            <a:ext cx="6299240" cy="2838450"/>
          </a:xfrm>
          <a:prstGeom prst="rect">
            <a:avLst/>
          </a:prstGeom>
        </p:spPr>
      </p:pic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2023-12-10T16:18:35Z</dcterms:created>
  <dcterms:modified xsi:type="dcterms:W3CDTF">2023-12-10T16:18:35Z</dcterms:modified>
</cp:coreProperties>
</file>